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5" r:id="rId3"/>
    <p:sldId id="279" r:id="rId4"/>
    <p:sldId id="308" r:id="rId5"/>
    <p:sldId id="306" r:id="rId6"/>
    <p:sldId id="309" r:id="rId7"/>
    <p:sldId id="307" r:id="rId8"/>
    <p:sldId id="284" r:id="rId9"/>
    <p:sldId id="27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2E527-4AAF-428A-A5F4-6B7983137BA2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328C-F860-45FA-B6EF-383ABDD9A5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75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B7328C-F860-45FA-B6EF-383ABDD9A59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75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B7328C-F860-45FA-B6EF-383ABDD9A59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5573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B7328C-F860-45FA-B6EF-383ABDD9A59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71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B7328C-F860-45FA-B6EF-383ABDD9A59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260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B7328C-F860-45FA-B6EF-383ABDD9A59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0172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B7328C-F860-45FA-B6EF-383ABDD9A59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484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9E19AF-AAAE-5EA4-04D9-AC00114E5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D8E900D-6B6E-CACD-C456-7D2B92291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039F64-5C65-80A5-FCB9-3E7101B2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39B81A-5781-1871-B058-0B3B2D45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CA74CB-38C3-E48B-D3D2-36979BCDE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93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2B6548-C292-70D8-9832-E7664EFF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9247E47-94FF-8E33-3C80-189B27B9C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6DED53-E7DC-D41E-F06E-06230953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164024-F447-89F3-9402-DD2D9CF1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E6E816-950D-8EB1-BFC2-98ED8369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937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5888D84-2381-929E-C899-81C538A4D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3929509-3D3E-332C-371C-DC8F3216D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428F230-7667-7365-1FF1-95170FCA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576E8B9-5AEB-8D2B-3F6B-10876F5C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239829F-F5CA-5EDA-F2F7-4BB2EB1AD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835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D8BC35-3538-A556-BA5A-D632EC53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BDBC0D-F79A-1EF3-9F1E-FBBB5AD46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182D4F-C5ED-D4A6-202B-50DEF2E8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995E914-118F-E23F-23A8-6A3249ED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8058A82-7644-027F-4B01-13421F27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456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AED35C-BC81-A130-8EE3-35B3FEFF7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4A0C57-D942-F3B8-8B31-098E34793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F6D810-F0B0-1D62-3C38-324133C3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F6A6404-A19C-7313-3A23-A4878FBC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CD8971-23C8-985D-1C61-B5C4B960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436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06F0A7-34B8-49F6-8073-DFA0240C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A87D9E-985A-139E-2094-463039929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CC69E29-0D61-F90B-B894-209545F0E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C0EFFE3-4C00-05C9-1E49-E09D2088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6AE3AB6-D76F-F8EA-AC67-C0D76AEB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0893C1C-0FFA-9D52-F144-65A8D185B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464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DFF06A-755E-5F45-C6EB-5D6924B0D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EF904BC-6DF2-6222-3887-2BE807B05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5D25103-F981-7CDB-69CF-C16742469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F83D739-2F9A-7F16-57B8-972E4BE1D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B4186DC-9A72-3B4A-0F9E-8897D1AF4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EB4A9F4-3F4D-6B1A-3BC7-D958BA36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54A6E60-61E5-0698-97DF-B086F02E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880F00B-3CC3-73C2-9750-F01669FA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52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B52B42-838B-F699-CE7F-10983FFF9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920563C-BC0B-CDAF-9D3D-C4403D2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331530C-8E56-BA09-9A5F-1CC48534E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D2E9958-3CC1-56B9-DD02-2DD1D80E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767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9FEC631-1C6D-5792-F086-A04BEC7E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E67C765-48C9-86DF-E5F4-05896D3F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12EB096-B30D-9EDB-2B00-A260B09C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673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FBF1B2-C3E1-D9B8-D781-41681E52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F8CB74-0459-501E-EB8A-EB1812138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057F00D-5763-FFF7-4D6D-CB7B09447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1369172-7CFE-88A8-697B-FDCAF4028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E2D660B-2928-FBAC-69C2-CC8A640A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9E2756F-BFBC-EE60-113A-DA26F384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235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B177FD-F0DA-D09B-5089-F243FD004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894CB28-65CE-53BE-1923-CCFE8DB74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C2F168F-AF64-C2F9-E798-6EAFA5621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83B38C3-3F52-EF93-2DE7-9632F3D5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2FFB308-D3C0-F3A5-9912-908B0704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39405B1-1DAD-EFF2-AACF-81D2D87E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497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154922-47A7-C931-82A7-091DE16FF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C30794E-4419-88DC-166B-9D87A6554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EC8B963-2057-8ACB-4E62-58FBEC08C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9D6B-43A3-45FD-9B7F-C6149E7FED6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43558A-7C74-D9C6-1033-1F446CA61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2859C6B-462F-D4F5-73B0-CB7663779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56A20-0BEF-4969-BC12-11746125F1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7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44124-2DF4-E7F6-2A48-9F4544C2F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425" y="948338"/>
            <a:ext cx="7575028" cy="2387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b="1" dirty="0"/>
              <a:t>Общие принципы и методы технического обслуживания медицинской техники, основы нормативно-законодательной базы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9597E58-D88B-23FA-E88E-9660B2747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505071" cy="2133599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/>
              <a:t>Начальник </a:t>
            </a:r>
          </a:p>
          <a:p>
            <a:pPr algn="r"/>
            <a:r>
              <a:rPr lang="ru-RU" dirty="0"/>
              <a:t>лаборатории радиационного контроля</a:t>
            </a:r>
          </a:p>
          <a:p>
            <a:pPr algn="r"/>
            <a:r>
              <a:rPr lang="ru-RU" dirty="0"/>
              <a:t>ФБУ «Псковский ЦСМ»</a:t>
            </a:r>
          </a:p>
          <a:p>
            <a:pPr algn="r"/>
            <a:r>
              <a:rPr lang="ru-RU" b="1" dirty="0"/>
              <a:t>Антон Григорьевич</a:t>
            </a:r>
          </a:p>
          <a:p>
            <a:pPr algn="r"/>
            <a:r>
              <a:rPr lang="ru-RU" b="1" dirty="0"/>
              <a:t>Кобилинский</a:t>
            </a:r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xmlns="" id="{6D7219CE-2744-20B6-B187-241AF80349FB}"/>
              </a:ext>
            </a:extLst>
          </p:cNvPr>
          <p:cNvSpPr/>
          <p:nvPr/>
        </p:nvSpPr>
        <p:spPr>
          <a:xfrm>
            <a:off x="0" y="6645600"/>
            <a:ext cx="12192000" cy="212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4E70A7B9-3DE9-EC8C-9245-372A053C16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/>
        </p:blipFill>
        <p:spPr>
          <a:xfrm>
            <a:off x="128545" y="1306846"/>
            <a:ext cx="4114800" cy="1027453"/>
          </a:xfrm>
          <a:prstGeom prst="rect">
            <a:avLst/>
          </a:prstGeom>
          <a:ln>
            <a:noFill/>
          </a:ln>
        </p:spPr>
      </p:pic>
      <p:sp>
        <p:nvSpPr>
          <p:cNvPr id="7" name="CustomShape 1">
            <a:extLst>
              <a:ext uri="{FF2B5EF4-FFF2-40B4-BE49-F238E27FC236}">
                <a16:creationId xmlns:a16="http://schemas.microsoft.com/office/drawing/2014/main" xmlns="" id="{A4CB14DE-17FC-FF8F-2A92-C4BF5DE2C14D}"/>
              </a:ext>
            </a:extLst>
          </p:cNvPr>
          <p:cNvSpPr/>
          <p:nvPr/>
        </p:nvSpPr>
        <p:spPr>
          <a:xfrm>
            <a:off x="4276885" y="1046960"/>
            <a:ext cx="45000" cy="8154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xmlns="" id="{94D18D8F-CA0B-542A-234D-A4FDFA9970F1}"/>
              </a:ext>
            </a:extLst>
          </p:cNvPr>
          <p:cNvSpPr/>
          <p:nvPr/>
        </p:nvSpPr>
        <p:spPr>
          <a:xfrm>
            <a:off x="4335729" y="949400"/>
            <a:ext cx="0" cy="142875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F07FEAA-755A-18BE-E6C8-8495EBD1C6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6" y="6261886"/>
            <a:ext cx="11479227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298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>
            <a:extLst>
              <a:ext uri="{FF2B5EF4-FFF2-40B4-BE49-F238E27FC236}">
                <a16:creationId xmlns:a16="http://schemas.microsoft.com/office/drawing/2014/main" xmlns="" id="{602A0D41-320D-47CD-349C-515E7B0ADAC5}"/>
              </a:ext>
            </a:extLst>
          </p:cNvPr>
          <p:cNvSpPr/>
          <p:nvPr/>
        </p:nvSpPr>
        <p:spPr>
          <a:xfrm>
            <a:off x="0" y="6645600"/>
            <a:ext cx="12192000" cy="212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60192" y="215065"/>
            <a:ext cx="987161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3600" b="1" dirty="0">
                <a:latin typeface="+mj-lt"/>
              </a:rPr>
              <a:t>Техническое обслуживание медицинской техники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72B60B8-C397-B9ED-DAE2-C98FBE8819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6" y="6261882"/>
            <a:ext cx="11479227" cy="38105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F7072131-EE49-7CD4-630E-DA909872D7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6417" y="1262724"/>
            <a:ext cx="4666602" cy="2015972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4E4D390F-F28F-DE80-D6D4-A495DCB6A4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580" y="1262724"/>
            <a:ext cx="5910723" cy="2013875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81A91D1F-5C18-AEA3-9270-D81BE83A3E8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2549" y="3429000"/>
            <a:ext cx="3130470" cy="2462637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96810745-0F72-BA97-9299-2061EEBCB89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580" y="3429000"/>
            <a:ext cx="4108837" cy="2465302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20AC6A45-8B51-F748-2963-4467FE89CEC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7298" y="3429001"/>
            <a:ext cx="3281579" cy="245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445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>
            <a:extLst>
              <a:ext uri="{FF2B5EF4-FFF2-40B4-BE49-F238E27FC236}">
                <a16:creationId xmlns:a16="http://schemas.microsoft.com/office/drawing/2014/main" xmlns="" id="{602A0D41-320D-47CD-349C-515E7B0ADAC5}"/>
              </a:ext>
            </a:extLst>
          </p:cNvPr>
          <p:cNvSpPr/>
          <p:nvPr/>
        </p:nvSpPr>
        <p:spPr>
          <a:xfrm>
            <a:off x="0" y="6645600"/>
            <a:ext cx="12192000" cy="212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20868" y="215065"/>
            <a:ext cx="9150262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3600" b="1" dirty="0">
                <a:latin typeface="+mj-lt"/>
              </a:rPr>
              <a:t>Общие принципы технического обслуживания </a:t>
            </a:r>
          </a:p>
          <a:p>
            <a:pPr algn="ctr"/>
            <a:r>
              <a:rPr lang="ru-RU" sz="3600" b="1" dirty="0">
                <a:latin typeface="+mj-lt"/>
              </a:rPr>
              <a:t>медицинской техники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72B60B8-C397-B9ED-DAE2-C98FBE8819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5" y="6261882"/>
            <a:ext cx="11479227" cy="3810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3945243-C34E-6A54-8978-9988214A6B1B}"/>
              </a:ext>
            </a:extLst>
          </p:cNvPr>
          <p:cNvSpPr txBox="1"/>
          <p:nvPr/>
        </p:nvSpPr>
        <p:spPr>
          <a:xfrm>
            <a:off x="1637070" y="3097160"/>
            <a:ext cx="3834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Предсказуемость отказов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Плановая эксплуатация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персонала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Внешний осмотр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43D4F38-1C7C-1851-5502-2D1A2FE3D2A6}"/>
              </a:ext>
            </a:extLst>
          </p:cNvPr>
          <p:cNvSpPr txBox="1"/>
          <p:nvPr/>
        </p:nvSpPr>
        <p:spPr>
          <a:xfrm>
            <a:off x="6244000" y="3097160"/>
            <a:ext cx="4310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настроек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Своевременный ремонт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запасными частями и комплектующими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4616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>
            <a:extLst>
              <a:ext uri="{FF2B5EF4-FFF2-40B4-BE49-F238E27FC236}">
                <a16:creationId xmlns:a16="http://schemas.microsoft.com/office/drawing/2014/main" xmlns="" id="{602A0D41-320D-47CD-349C-515E7B0ADAC5}"/>
              </a:ext>
            </a:extLst>
          </p:cNvPr>
          <p:cNvSpPr/>
          <p:nvPr/>
        </p:nvSpPr>
        <p:spPr>
          <a:xfrm>
            <a:off x="0" y="6645600"/>
            <a:ext cx="12192000" cy="212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11161" y="215065"/>
            <a:ext cx="9265678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3600" b="1" dirty="0">
                <a:latin typeface="+mj-lt"/>
              </a:rPr>
              <a:t>Основные методы технического обслуживания </a:t>
            </a:r>
          </a:p>
          <a:p>
            <a:pPr algn="ctr"/>
            <a:r>
              <a:rPr lang="ru-RU" sz="3600" b="1" dirty="0">
                <a:latin typeface="+mj-lt"/>
              </a:rPr>
              <a:t>медицинской техники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72B60B8-C397-B9ED-DAE2-C98FBE8819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5" y="6261882"/>
            <a:ext cx="11479227" cy="3810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3945243-C34E-6A54-8978-9988214A6B1B}"/>
              </a:ext>
            </a:extLst>
          </p:cNvPr>
          <p:cNvSpPr txBox="1"/>
          <p:nvPr/>
        </p:nvSpPr>
        <p:spPr>
          <a:xfrm>
            <a:off x="1611161" y="2684476"/>
            <a:ext cx="96485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Текущее техническое обслуживание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Периодическое техническое обслуживание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Внеплановое техническое обслуживание/текущий ремонт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Контроль технического состояния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Сбор и анализ информации об особенностях эксплуатации и типовых неисправностях</a:t>
            </a:r>
          </a:p>
        </p:txBody>
      </p:sp>
    </p:spTree>
    <p:extLst>
      <p:ext uri="{BB962C8B-B14F-4D97-AF65-F5344CB8AC3E}">
        <p14:creationId xmlns:p14="http://schemas.microsoft.com/office/powerpoint/2010/main" xmlns="" val="171853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>
            <a:extLst>
              <a:ext uri="{FF2B5EF4-FFF2-40B4-BE49-F238E27FC236}">
                <a16:creationId xmlns:a16="http://schemas.microsoft.com/office/drawing/2014/main" xmlns="" id="{602A0D41-320D-47CD-349C-515E7B0ADAC5}"/>
              </a:ext>
            </a:extLst>
          </p:cNvPr>
          <p:cNvSpPr/>
          <p:nvPr/>
        </p:nvSpPr>
        <p:spPr>
          <a:xfrm>
            <a:off x="0" y="6645600"/>
            <a:ext cx="12192000" cy="212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6385" y="215065"/>
            <a:ext cx="11479227" cy="21698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600" b="1" dirty="0"/>
              <a:t>Федеральный закон от 21.11.2011 года № 323-ФЗ </a:t>
            </a:r>
            <a:br>
              <a:rPr lang="ru-RU" sz="3600" b="1" dirty="0"/>
            </a:br>
            <a:r>
              <a:rPr lang="ru-RU" sz="3600" b="1" dirty="0"/>
              <a:t>«Об основах охраны здоровья граждан в Российской Федерации» </a:t>
            </a:r>
            <a:br>
              <a:rPr lang="ru-RU" sz="3600" b="1" dirty="0"/>
            </a:br>
            <a:r>
              <a:rPr lang="ru-RU" sz="2700" dirty="0"/>
              <a:t>(с изменениями на 25.12.2023 года)</a:t>
            </a:r>
            <a:endParaRPr lang="ru-RU" sz="3600" b="1" dirty="0">
              <a:latin typeface="+mj-l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72B60B8-C397-B9ED-DAE2-C98FBE8819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6" y="6261882"/>
            <a:ext cx="11479227" cy="3810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D48116-9DAF-4618-5E4D-BB2FDC8C3BEC}"/>
              </a:ext>
            </a:extLst>
          </p:cNvPr>
          <p:cNvSpPr txBox="1"/>
          <p:nvPr/>
        </p:nvSpPr>
        <p:spPr>
          <a:xfrm>
            <a:off x="370069" y="2473905"/>
            <a:ext cx="1146554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38. Медицинские изделия</a:t>
            </a:r>
          </a:p>
          <a:p>
            <a:pPr algn="just">
              <a:spcAft>
                <a:spcPts val="800"/>
              </a:spcAft>
            </a:pPr>
            <a:r>
              <a:rPr lang="ru-RU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Обращение медицинских изделий включает в себя эксплуатацию, в том числе техническое обслуживание, предусмотренное нормативной, технической и (или) эксплуатационной документацией производителя, а также ремонт.</a:t>
            </a:r>
          </a:p>
          <a:p>
            <a:pPr algn="just">
              <a:spcAft>
                <a:spcPts val="800"/>
              </a:spcAft>
            </a:pPr>
            <a:r>
              <a:rPr lang="ru-RU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Недоброкачественное медицинское изделие - медицинское изделие, которое не соответствует требованиям безопасности и эффективности медицинских изделий, требованиям к их маркировке, нормативной, технической и эксплуатационной документации и которое не может быть безопасно использовано по назначению, установленному производителем (изготовителем).</a:t>
            </a:r>
          </a:p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едоброкачественные медицинские изделия подлежат изъятию из обращения и уничтожению на основании решения владельца медицинских изделий, решения уполномоченного федерального органа исполнительной власти, осуществляющего функции по контролю и надзору в сфере охраны здоровья, или решения суда. 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505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>
            <a:extLst>
              <a:ext uri="{FF2B5EF4-FFF2-40B4-BE49-F238E27FC236}">
                <a16:creationId xmlns:a16="http://schemas.microsoft.com/office/drawing/2014/main" xmlns="" id="{602A0D41-320D-47CD-349C-515E7B0ADAC5}"/>
              </a:ext>
            </a:extLst>
          </p:cNvPr>
          <p:cNvSpPr/>
          <p:nvPr/>
        </p:nvSpPr>
        <p:spPr>
          <a:xfrm>
            <a:off x="0" y="6645600"/>
            <a:ext cx="12192000" cy="212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6385" y="215065"/>
            <a:ext cx="11479227" cy="21698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600" b="1" dirty="0"/>
              <a:t>Федеральный закон от 21.11.2011 года № 323-ФЗ </a:t>
            </a:r>
            <a:br>
              <a:rPr lang="ru-RU" sz="3600" b="1" dirty="0"/>
            </a:br>
            <a:r>
              <a:rPr lang="ru-RU" sz="3600" b="1" dirty="0"/>
              <a:t>«Об основах охраны здоровья граждан в Российской Федерации» </a:t>
            </a:r>
            <a:br>
              <a:rPr lang="ru-RU" sz="3600" b="1" dirty="0"/>
            </a:br>
            <a:r>
              <a:rPr lang="ru-RU" sz="2700" dirty="0"/>
              <a:t>(с изменениями на 25.12.2023 года)</a:t>
            </a:r>
            <a:endParaRPr lang="ru-RU" sz="3600" b="1" dirty="0">
              <a:latin typeface="+mj-l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72B60B8-C397-B9ED-DAE2-C98FBE8819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6" y="6261882"/>
            <a:ext cx="11479227" cy="3810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D48116-9DAF-4618-5E4D-BB2FDC8C3BEC}"/>
              </a:ext>
            </a:extLst>
          </p:cNvPr>
          <p:cNvSpPr txBox="1"/>
          <p:nvPr/>
        </p:nvSpPr>
        <p:spPr>
          <a:xfrm>
            <a:off x="370069" y="2473905"/>
            <a:ext cx="11465543" cy="365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95. Федеральный государственный контроль (надзор) за обращением медицинских изделий</a:t>
            </a:r>
          </a:p>
          <a:p>
            <a:pPr>
              <a:spcAft>
                <a:spcPts val="800"/>
              </a:spcAft>
            </a:pPr>
            <a:r>
              <a:rPr lang="ru-RU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Предметом федерального государственного контроля (надзора) за обращением медицинских изделий являются:    </a:t>
            </a:r>
          </a:p>
          <a:p>
            <a:pPr>
              <a:spcAft>
                <a:spcPts val="800"/>
              </a:spcAft>
            </a:pPr>
            <a:r>
              <a:rPr lang="ru-RU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соблюдение обязательных требований к обращению медицинских изделий, в том числе:  </a:t>
            </a:r>
          </a:p>
          <a:p>
            <a:pPr>
              <a:spcAft>
                <a:spcPts val="800"/>
              </a:spcAft>
            </a:pPr>
            <a:r>
              <a:rPr lang="ru-RU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требований к техническим испытаниям, эксплуатации, включая техническое обслуживание, ремонт, утилизацию и уничтожение;    </a:t>
            </a:r>
          </a:p>
          <a:p>
            <a:pPr>
              <a:spcAft>
                <a:spcPts val="800"/>
              </a:spcAft>
            </a:pPr>
            <a:r>
              <a:rPr lang="ru-RU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б) требований к качеству, безопасности и эффективности медицинских изделий, находящихся в обращении на территории Российской Федерации; </a:t>
            </a:r>
          </a:p>
          <a:p>
            <a:pPr>
              <a:spcAft>
                <a:spcPts val="800"/>
              </a:spcAft>
            </a:pPr>
            <a:r>
              <a:rPr lang="ru-RU" dirty="0"/>
              <a:t>2) соблюдение лицензионных требований к деятельности по производству и техническому обслуживанию (за исключением случая, если техническое обслуживание осуществляется для обеспечения собственных нужд юридического лица или индивидуального предпринимателя) медицинской техники.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87916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>
            <a:extLst>
              <a:ext uri="{FF2B5EF4-FFF2-40B4-BE49-F238E27FC236}">
                <a16:creationId xmlns:a16="http://schemas.microsoft.com/office/drawing/2014/main" xmlns="" id="{602A0D41-320D-47CD-349C-515E7B0ADAC5}"/>
              </a:ext>
            </a:extLst>
          </p:cNvPr>
          <p:cNvSpPr/>
          <p:nvPr/>
        </p:nvSpPr>
        <p:spPr>
          <a:xfrm>
            <a:off x="0" y="6645600"/>
            <a:ext cx="12192000" cy="212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3881" y="215065"/>
            <a:ext cx="11836959" cy="175432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3600" b="1" dirty="0"/>
              <a:t>Письмо Министерства здравоохранения РФ </a:t>
            </a:r>
          </a:p>
          <a:p>
            <a:pPr algn="ctr"/>
            <a:r>
              <a:rPr lang="ru-RU" sz="3600" b="1" dirty="0"/>
              <a:t>от 26 декабря 2022 г. N 25-3/И/2-22418 Об отзыве письма </a:t>
            </a:r>
          </a:p>
          <a:p>
            <a:pPr algn="ctr"/>
            <a:r>
              <a:rPr lang="ru-RU" sz="3600" b="1" dirty="0"/>
              <a:t>Минздрава России от 27 октября 2003 г. N 293-22/233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72B60B8-C397-B9ED-DAE2-C98FBE8819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6" y="6261882"/>
            <a:ext cx="11479227" cy="3810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0F972E-6FD1-E3D1-FF03-2CF3FC2CA11E}"/>
              </a:ext>
            </a:extLst>
          </p:cNvPr>
          <p:cNvSpPr txBox="1"/>
          <p:nvPr/>
        </p:nvSpPr>
        <p:spPr>
          <a:xfrm>
            <a:off x="178192" y="2107965"/>
            <a:ext cx="11835613" cy="3852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Министерство здравоохранения Российской Федерации информирует об отзыве письма Минздрава России от 27 октября 2003 г. N 293-22/233 "О введении в действие методических рекомендаций "Техническое обслуживание медицинской техники".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Дополнительно сообщаем, что при техническом обслуживании медицинских изделий медицинским и сервисным организациям следует руководствоваться технической или эксплуатационной документацией производителя на медицинское изделие, а также актуальными государственными стандартами: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ГОСТ Р </a:t>
            </a: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57501-2017 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"Техническое обслуживание медицинских изделий. Требования для государственных закупок";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ГОСТ </a:t>
            </a:r>
            <a:r>
              <a:rPr lang="ru-RU" sz="1800" b="1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 58451-2019 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"Изделия медицинские. Обслуживание техническое. Основные положения";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ГОСТ </a:t>
            </a:r>
            <a:r>
              <a:rPr lang="ru-RU" sz="1800" b="1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 56606-2015 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"Контроль технического состояния и функционирования медицинских изделий. Основные положения";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ГОСТ 18322-2016 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"Система технического обслуживания и ремонта техники. Термины и определения".</a:t>
            </a:r>
          </a:p>
        </p:txBody>
      </p:sp>
    </p:spTree>
    <p:extLst>
      <p:ext uri="{BB962C8B-B14F-4D97-AF65-F5344CB8AC3E}">
        <p14:creationId xmlns:p14="http://schemas.microsoft.com/office/powerpoint/2010/main" xmlns="" val="1339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>
            <a:extLst>
              <a:ext uri="{FF2B5EF4-FFF2-40B4-BE49-F238E27FC236}">
                <a16:creationId xmlns:a16="http://schemas.microsoft.com/office/drawing/2014/main" xmlns="" id="{8BEDF4F9-C5FD-F207-3204-D69543A448CF}"/>
              </a:ext>
            </a:extLst>
          </p:cNvPr>
          <p:cNvSpPr/>
          <p:nvPr/>
        </p:nvSpPr>
        <p:spPr>
          <a:xfrm>
            <a:off x="0" y="6645600"/>
            <a:ext cx="12192000" cy="212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pic>
        <p:nvPicPr>
          <p:cNvPr id="6" name="Рисунок 5" descr="Аттестат аккредитаци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6848" y="81288"/>
            <a:ext cx="8758409" cy="6181795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18BA978D-2D4D-A9C7-1DD6-074D954149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6" y="6261882"/>
            <a:ext cx="11479227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716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>
            <a:extLst>
              <a:ext uri="{FF2B5EF4-FFF2-40B4-BE49-F238E27FC236}">
                <a16:creationId xmlns:a16="http://schemas.microsoft.com/office/drawing/2014/main" xmlns="" id="{6D7219CE-2744-20B6-B187-241AF80349FB}"/>
              </a:ext>
            </a:extLst>
          </p:cNvPr>
          <p:cNvSpPr/>
          <p:nvPr/>
        </p:nvSpPr>
        <p:spPr>
          <a:xfrm>
            <a:off x="0" y="6645600"/>
            <a:ext cx="12192000" cy="212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4E70A7B9-3DE9-EC8C-9245-372A053C16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/>
        </p:blipFill>
        <p:spPr>
          <a:xfrm>
            <a:off x="2667000" y="0"/>
            <a:ext cx="6858000" cy="1712422"/>
          </a:xfrm>
          <a:prstGeom prst="rect">
            <a:avLst/>
          </a:prstGeom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1ABE514-3AF5-BE6B-FB91-FB1DCF1FEF13}"/>
              </a:ext>
            </a:extLst>
          </p:cNvPr>
          <p:cNvSpPr txBox="1"/>
          <p:nvPr/>
        </p:nvSpPr>
        <p:spPr>
          <a:xfrm>
            <a:off x="1773621" y="1813173"/>
            <a:ext cx="864475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/>
              <a:t>г. Псков, ул. Красных Просвещенцев, д. 3, </a:t>
            </a:r>
            <a:r>
              <a:rPr lang="ru-RU" sz="2200" dirty="0" err="1"/>
              <a:t>каб</a:t>
            </a:r>
            <a:r>
              <a:rPr lang="ru-RU" sz="2200" dirty="0"/>
              <a:t>. 13 </a:t>
            </a:r>
          </a:p>
          <a:p>
            <a:pPr>
              <a:lnSpc>
                <a:spcPct val="150000"/>
              </a:lnSpc>
            </a:pPr>
            <a:r>
              <a:rPr lang="ru-RU" sz="2200" dirty="0"/>
              <a:t>тел.: (8112) 66-85-21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Лаборатория радиационного контроля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Метрологический контроль состояния медицинской техники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dirty="0"/>
              <a:t>Техническое обслуживание и ремонт медицинской техники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E1E294-4C68-A371-33EE-A0D6FA213611}"/>
              </a:ext>
            </a:extLst>
          </p:cNvPr>
          <p:cNvSpPr txBox="1">
            <a:spLocks/>
          </p:cNvSpPr>
          <p:nvPr/>
        </p:nvSpPr>
        <p:spPr>
          <a:xfrm>
            <a:off x="2642038" y="4130882"/>
            <a:ext cx="6907924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/>
              <a:t>СПАСИБО ЗА ВНИМАНИЕ!</a:t>
            </a:r>
            <a:endParaRPr lang="ru-RU" sz="3600" b="1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977061F-1B30-2685-E883-49F309DA1C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6" y="6261882"/>
            <a:ext cx="11479227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8271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</TotalTime>
  <Words>402</Words>
  <Application>Microsoft Office PowerPoint</Application>
  <PresentationFormat>Произвольный</PresentationFormat>
  <Paragraphs>56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Общие принципы и методы технического обслуживания медицинской техники, основы нормативно-законодательной базы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Метрологическое обеспечение средств измерений медицинского назначения</dc:title>
  <dc:creator>1</dc:creator>
  <cp:lastModifiedBy>Отдел стандартизации</cp:lastModifiedBy>
  <cp:revision>51</cp:revision>
  <dcterms:created xsi:type="dcterms:W3CDTF">2023-05-08T09:25:20Z</dcterms:created>
  <dcterms:modified xsi:type="dcterms:W3CDTF">2024-04-25T11:55:45Z</dcterms:modified>
</cp:coreProperties>
</file>